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PT Sans Narrow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FB5933-F961-4F70-8AF6-AF1AD4219506}">
  <a:tblStyle styleId="{3FFB5933-F961-4F70-8AF6-AF1AD421950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regular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PTSansNarrow-bold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a634631a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a634631a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a76841697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a7684169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Glucose was the one we were surprised about. It showed high significance and low odds ratio.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7684169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7684169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634631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634631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false positive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7684169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7684169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a634631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a634631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a634631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a634631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a72dcd241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a72dcd241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72dcd24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72dcd24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a7684169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a7684169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9049ad8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9049ad8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768416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768416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a72dcd241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a72dcd241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9437d3b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9437d3b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9345d6f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9345d6f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9345d6f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9345d6f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9437d3b4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9437d3b4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9437d3b4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9437d3b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9437d3b4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9437d3b4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9345d6f0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9345d6f0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v  = cross valadation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a72dcd24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a72dcd24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9049ad8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9049ad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Heavy smoker more than 9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9437d3b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9437d3b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9437d3b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9437d3b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9049ad83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9049ad8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7684169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7684169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049ad8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049ad8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our data to real world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Slightly more smokers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overweight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91cd953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91cd953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Conrad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Insurance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9049ad83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9049ad8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Lai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a7684169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a7684169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a7684169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a7684169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Some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High school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 Some college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4: College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7684169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7684169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6.jp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599000"/>
            <a:ext cx="71367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Coronary Heart Disease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3295414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Conrad Frisch, Lai Pham, Johnny Chapman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Coefficients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2224528" y="3539475"/>
            <a:ext cx="4960500" cy="1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Male (63.5% more likely)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Prevalent Stroke (131.8% more likely)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Log Heart Rate (383.2% more likely)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325" y="1458196"/>
            <a:ext cx="6063273" cy="1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2530525" y="1757400"/>
            <a:ext cx="1194600" cy="18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6108000" y="2082150"/>
            <a:ext cx="1194600" cy="18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6108000" y="2751550"/>
            <a:ext cx="1194600" cy="18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Model ROC and AUC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6123225" y="1266175"/>
            <a:ext cx="2709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AUC: 0.74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5013"/>
            <a:ext cx="5447374" cy="3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/>
        </p:nvSpPr>
        <p:spPr>
          <a:xfrm>
            <a:off x="952500" y="484500"/>
            <a:ext cx="482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Confusion Matrix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149" name="Google Shape;149;p25"/>
          <p:cNvGraphicFramePr/>
          <p:nvPr/>
        </p:nvGraphicFramePr>
        <p:xfrm>
          <a:off x="1465000" y="12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225225"/>
                <a:gridCol w="772925"/>
                <a:gridCol w="1684675"/>
                <a:gridCol w="1531175"/>
              </a:tblGrid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CHD Value (cutoff p&gt;0.08)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CHD Status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 = 271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 = 504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 = 8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 = 131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4" name="Google Shape;154;p26"/>
          <p:cNvGraphicFramePr/>
          <p:nvPr/>
        </p:nvGraphicFramePr>
        <p:xfrm>
          <a:off x="2404550" y="3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536150"/>
                <a:gridCol w="1798750"/>
              </a:tblGrid>
              <a:tr h="766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Logistic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 Model Performance          (cutoff probability of 0.08)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34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Accuracy: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0.44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Positive: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Negative: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271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Sensitivity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0.942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Specificity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0.350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False Positive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0.65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9200"/>
            <a:ext cx="4089188" cy="30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756800"/>
            <a:ext cx="4109199" cy="30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50" y="936525"/>
            <a:ext cx="3644540" cy="2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36525"/>
            <a:ext cx="3579250" cy="24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286350" y="274875"/>
            <a:ext cx="85713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# of Trees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400" y="3348625"/>
            <a:ext cx="7202672" cy="14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100" y="579225"/>
            <a:ext cx="6559351" cy="40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925" y="393050"/>
            <a:ext cx="7011250" cy="4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b="1807" l="6306" r="2169" t="5992"/>
          <a:stretch/>
        </p:blipFill>
        <p:spPr>
          <a:xfrm>
            <a:off x="467600" y="60675"/>
            <a:ext cx="8546746" cy="484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type="title"/>
          </p:nvPr>
        </p:nvSpPr>
        <p:spPr>
          <a:xfrm>
            <a:off x="6251375" y="233475"/>
            <a:ext cx="3100500" cy="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Tree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182375" y="4594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Predicting if At Risk of Heart Disease</a:t>
            </a:r>
            <a:endParaRPr/>
          </a:p>
        </p:txBody>
      </p:sp>
      <p:pic>
        <p:nvPicPr>
          <p:cNvPr descr="Image result for heart attack clipart"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" y="1825987"/>
            <a:ext cx="1903375" cy="2069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rong heart clipart"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550" y="1994013"/>
            <a:ext cx="213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3021913" y="1459100"/>
            <a:ext cx="24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Question mark clipart"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600" y="2132138"/>
            <a:ext cx="122872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/>
        </p:nvSpPr>
        <p:spPr>
          <a:xfrm>
            <a:off x="952500" y="484500"/>
            <a:ext cx="482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Confusion Matrix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191" name="Google Shape;191;p32"/>
          <p:cNvGraphicFramePr/>
          <p:nvPr/>
        </p:nvGraphicFramePr>
        <p:xfrm>
          <a:off x="1465000" y="12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225225"/>
                <a:gridCol w="772925"/>
                <a:gridCol w="1684675"/>
                <a:gridCol w="1531175"/>
              </a:tblGrid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CHD Value (cutoff p&gt;0.9)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CHD Status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 = 327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 = 448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 = 23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 = 116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6" name="Google Shape;196;p33"/>
          <p:cNvGraphicFramePr/>
          <p:nvPr/>
        </p:nvGraphicFramePr>
        <p:xfrm>
          <a:off x="2404550" y="3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536150"/>
                <a:gridCol w="1798750"/>
              </a:tblGrid>
              <a:tr h="766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Random Forest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 Model Performance (cutoff probability of 0.9)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17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Accuracy: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0.485</a:t>
                      </a:r>
                      <a:endParaRPr sz="1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Positive: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Negative: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327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5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Sensitivity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0.835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Specificity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0.422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3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False Positive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0.578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</a:t>
            </a:r>
            <a:r>
              <a:rPr lang="en"/>
              <a:t> Model</a:t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2229" l="13064" r="13745" t="0"/>
          <a:stretch/>
        </p:blipFill>
        <p:spPr>
          <a:xfrm>
            <a:off x="3433800" y="1756800"/>
            <a:ext cx="2255650" cy="30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7" name="Google Shape;207;p35"/>
          <p:cNvGraphicFramePr/>
          <p:nvPr/>
        </p:nvGraphicFramePr>
        <p:xfrm>
          <a:off x="5473550" y="428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1812175"/>
                <a:gridCol w="1647050"/>
              </a:tblGrid>
              <a:tr h="3995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Coefficient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Values (lambda 1se)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39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Coefficient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Intercept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-5.8262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0.0470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Age^2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SysBP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0.0096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Glucose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0.0009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5851"/>
            <a:ext cx="5434449" cy="37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26" y="-47250"/>
            <a:ext cx="4692124" cy="5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6707475" y="2288775"/>
            <a:ext cx="158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AUC: 0.71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/>
        </p:nvSpPr>
        <p:spPr>
          <a:xfrm>
            <a:off x="952500" y="484500"/>
            <a:ext cx="482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Confusion Matrix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220" name="Google Shape;220;p37"/>
          <p:cNvGraphicFramePr/>
          <p:nvPr/>
        </p:nvGraphicFramePr>
        <p:xfrm>
          <a:off x="1465000" y="12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225225"/>
                <a:gridCol w="772925"/>
                <a:gridCol w="1684675"/>
                <a:gridCol w="1531175"/>
              </a:tblGrid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CHD Value (cutoff p&gt;0.1)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CHD Status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 = 153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 = 622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 = 6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 = 133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38"/>
          <p:cNvGraphicFramePr/>
          <p:nvPr/>
        </p:nvGraphicFramePr>
        <p:xfrm>
          <a:off x="2404550" y="3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536150"/>
                <a:gridCol w="1798750"/>
              </a:tblGrid>
              <a:tr h="766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Lasso Model Performance          (cutoff probability of 0.3)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34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Accuracy: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0.313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Positive: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Negative: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Sensitivity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0.957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Specificity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0.197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False Positive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0.803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Elastic Net Model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790" y="-474000"/>
            <a:ext cx="4960425" cy="54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/>
        </p:nvSpPr>
        <p:spPr>
          <a:xfrm>
            <a:off x="6783675" y="2288775"/>
            <a:ext cx="1580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AUC: 0.72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062" y="7950"/>
            <a:ext cx="4501875" cy="49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Size of the data set: 3656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Variables: 21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49% are smokers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11% are heavy smokers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54% Overweight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000000"/>
                </a:solidFill>
              </a:rPr>
              <a:t>Source: </a:t>
            </a:r>
            <a:r>
              <a:rPr lang="en" sz="900">
                <a:solidFill>
                  <a:srgbClr val="000000"/>
                </a:solidFill>
              </a:rPr>
              <a:t>https://www.kaggle.com/dileep070/heart-disease-prediction-using-logistic-regression#framingham.csv</a:t>
            </a:r>
            <a:endParaRPr sz="900">
              <a:solidFill>
                <a:srgbClr val="000000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24063" l="21151" r="21105" t="13385"/>
          <a:stretch/>
        </p:blipFill>
        <p:spPr>
          <a:xfrm>
            <a:off x="4616225" y="963062"/>
            <a:ext cx="2969900" cy="32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/>
        </p:nvSpPr>
        <p:spPr>
          <a:xfrm>
            <a:off x="952500" y="484500"/>
            <a:ext cx="4825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Confusion Matrix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247" name="Google Shape;247;p42"/>
          <p:cNvGraphicFramePr/>
          <p:nvPr/>
        </p:nvGraphicFramePr>
        <p:xfrm>
          <a:off x="1465000" y="129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225225"/>
                <a:gridCol w="772925"/>
                <a:gridCol w="1684675"/>
                <a:gridCol w="1531175"/>
              </a:tblGrid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Predicted CHD Value (cutoff p&gt;0.1)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7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True CHD Status</a:t>
                      </a:r>
                      <a:endParaRPr b="1"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TN = 273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FP = 502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FN = 11</a:t>
                      </a:r>
                      <a:endParaRPr sz="18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TP = 128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2" name="Google Shape;252;p43"/>
          <p:cNvGraphicFramePr/>
          <p:nvPr/>
        </p:nvGraphicFramePr>
        <p:xfrm>
          <a:off x="2404550" y="38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2536150"/>
                <a:gridCol w="1798750"/>
              </a:tblGrid>
              <a:tr h="7668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Elastic Net</a:t>
                      </a: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 Model Performance    (cutoff probability of 0.3)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hMerge="1"/>
              </a:tr>
              <a:tr h="34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Accuracy: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0.439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Positive: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True Negative: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276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Sensitivity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0.921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8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Specificity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0.352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6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False Positive Rate:</a:t>
                      </a:r>
                      <a:endParaRPr sz="1800"/>
                    </a:p>
                  </a:txBody>
                  <a:tcPr marT="19050" marB="19050" marR="91425" marL="914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0.648</a:t>
                      </a:r>
                      <a:endParaRPr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699" y="1402775"/>
            <a:ext cx="3293351" cy="2516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" name="Google Shape;259;p44"/>
          <p:cNvGraphicFramePr/>
          <p:nvPr/>
        </p:nvGraphicFramePr>
        <p:xfrm>
          <a:off x="265450" y="109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{3FFB5933-F961-4F70-8AF6-AF1AD4219506}</a:tableStyleId>
              </a:tblPr>
              <a:tblGrid>
                <a:gridCol w="339525"/>
                <a:gridCol w="1165000"/>
                <a:gridCol w="1432450"/>
                <a:gridCol w="1369575"/>
              </a:tblGrid>
              <a:tr h="57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Sensitivity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Specificity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Lasso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0.967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0.197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Elastic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Logistic 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0.924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0.350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0.422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or Comments?</a:t>
            </a:r>
            <a:endParaRPr/>
          </a:p>
        </p:txBody>
      </p:sp>
      <p:pic>
        <p:nvPicPr>
          <p:cNvPr id="265" name="Google Shape;2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75" y="1276100"/>
            <a:ext cx="457200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/>
        </p:nvSpPr>
        <p:spPr>
          <a:xfrm>
            <a:off x="5588875" y="1321800"/>
            <a:ext cx="33333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*Slides and code are uploaded to github: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https://github.com/phamvlai/MGSC310_HeartDisease.git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Statistics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4544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17% of Americans smoke </a:t>
            </a:r>
            <a:r>
              <a:rPr lang="en">
                <a:solidFill>
                  <a:srgbClr val="000000"/>
                </a:solidFill>
              </a:rPr>
              <a:t>cigarettes</a:t>
            </a:r>
            <a:r>
              <a:rPr lang="en">
                <a:solidFill>
                  <a:srgbClr val="000000"/>
                </a:solidFill>
              </a:rPr>
              <a:t> (CDC)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8% consume some type of vape product (Gallup)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70% of Americans are considered overweight</a:t>
            </a:r>
            <a:r>
              <a:rPr lang="en">
                <a:solidFill>
                  <a:srgbClr val="000000"/>
                </a:solidFill>
              </a:rPr>
              <a:t> (NHANES)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8325" y="1437725"/>
            <a:ext cx="3673975" cy="2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of Heart Disease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US: $200 billion per year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Average out-of-pocket: $2,450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800" y="2311999"/>
            <a:ext cx="4012502" cy="22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725" y="260050"/>
            <a:ext cx="7553124" cy="47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Matrix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126400" y="1554425"/>
            <a:ext cx="3804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Highest Correlation with CHD: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Blood Pressure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312" y="644525"/>
            <a:ext cx="6999774" cy="43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1529150" y="68825"/>
            <a:ext cx="58260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</a:rPr>
              <a:t>       </a:t>
            </a:r>
            <a:r>
              <a:rPr lang="en">
                <a:solidFill>
                  <a:srgbClr val="3D85C6"/>
                </a:solidFill>
              </a:rPr>
              <a:t>Female	 				Male</a:t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514350"/>
            <a:ext cx="66675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